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5" r:id="rId3"/>
    <p:sldMasterId id="2147483707" r:id="rId4"/>
  </p:sldMasterIdLst>
  <p:notesMasterIdLst>
    <p:notesMasterId r:id="rId17"/>
  </p:notesMasterIdLst>
  <p:sldIdLst>
    <p:sldId id="260" r:id="rId5"/>
    <p:sldId id="273" r:id="rId6"/>
    <p:sldId id="322" r:id="rId7"/>
    <p:sldId id="307" r:id="rId8"/>
    <p:sldId id="332" r:id="rId9"/>
    <p:sldId id="280" r:id="rId10"/>
    <p:sldId id="269" r:id="rId11"/>
    <p:sldId id="298" r:id="rId12"/>
    <p:sldId id="282" r:id="rId13"/>
    <p:sldId id="330" r:id="rId14"/>
    <p:sldId id="278" r:id="rId15"/>
    <p:sldId id="308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263C86"/>
    <a:srgbClr val="008B50"/>
    <a:srgbClr val="003300"/>
    <a:srgbClr val="006600"/>
    <a:srgbClr val="009900"/>
    <a:srgbClr val="233FA5"/>
    <a:srgbClr val="0072BC"/>
    <a:srgbClr val="1B3281"/>
    <a:srgbClr val="6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804" y="84"/>
      </p:cViewPr>
      <p:guideLst>
        <p:guide orient="horz" pos="2047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4E283-DF66-420F-8116-5F75B3E8C35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3A663-DA2A-4C8A-9DF3-9C9C1635D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FDC6D-7841-40DB-924A-F398EC1B75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16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9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7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8239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555761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640932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878782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349125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6702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246947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7235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83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66066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6091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41904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34110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14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idx="15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0299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13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06142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92478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ADF9D4-A9C2-42B1-8997-243DBD8F7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823B489-3CA6-4283-B0E9-AD9C77348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2EA927-0FC3-449E-A879-A92264F4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48DC178-09E4-44BC-B3A0-D0E7BEBA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58FED26-9902-444E-8C3C-E5355911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95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A1496C-27D2-4258-B7BA-92236C07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8D7E84-8D6F-406C-B16A-136A15C4B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56B3AB-59E3-4ADD-8B08-8C234D9A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9D1B12-A788-4340-9B4D-77F1369C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5938F5-9E95-4E7A-B01A-E990BA5C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98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27535A-7F81-47BF-BD0D-B6923EC5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672345B-549B-4CFB-9B6F-6316C542B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A2579B-9DF7-4CB8-B0F0-135282F4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E5875B1-5CEF-4CE0-9B47-122F569B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6680E2-CB7F-4FE3-8016-A34C09A1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4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35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DA32E5-70E5-44F1-855A-4D2E22E6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D1DEDE-8775-416E-B998-A82D64006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0E6600-2D6E-48DF-AE58-A98B8D15B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149105F-175C-42A2-9204-DBDE5A1F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791BE38-CEC1-49B4-AB22-CD11E68E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876CFA3-66DB-4CC1-BC67-E9443D2B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47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B4D97F-D666-49EB-96C4-99E51381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E1D2E91-7CEF-44F8-AB1B-05F4DDBEC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6693A0F-38CE-4846-9EAD-99AD23B4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CFA5F8F-7B41-47AE-835C-8F9C5681A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8F663C9-C7E0-4035-84A9-59CDC0548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1078884-4043-411D-B9EA-31E0F8A4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9F1C94A-42A3-42A4-9E50-439D0F19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38B3FBD-10FE-4624-958F-9D8156CA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514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3E9A82-0A8B-48A7-A851-D83724A4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D3B482E-2813-4E5E-9584-91899EE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D4E8E19-0CC4-4248-BB48-9F886A3F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34D176-427A-4F1D-867A-C1C7E36C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56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EEAE5B7-A367-41DD-9C19-0BEF913C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A80BFB2-B119-43ED-94D0-3565FB0F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6E7C7D3-34E6-43F9-A399-AB47F89A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0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9F04B4-F6C4-4DFC-9DD4-CD427B7A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CB8021-9CC5-4E27-A5AB-0B0A26E45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A0D067D-F584-4700-84ED-D628946C3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06A3C0B-535F-4046-8C64-14D65918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B21A503-17CF-42C3-BC78-A8B165BA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34B817B-6715-4EC5-A43E-30A200F0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280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19BCDD-D282-4DE5-A7D5-B4148DA0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950FFD9-1227-41A7-A547-7D23AC8F6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8D0414F-080C-44C9-90E3-CD335286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12343FB-7BAA-4B35-A659-8B6B7C9A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231E011-9656-418A-A5F0-FAF7FDA3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6916715-BB8B-4678-B04F-901BE507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88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AA76DF-134E-4D27-8092-47DCA50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FC954C8-277E-4641-A94B-032566C9A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3C32BB-BFAA-4B5E-AA79-C6DE8BBE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433EC4-F91B-4D2E-BCFC-40FF915C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ECF2B5-F483-4C1F-8A6A-E95CBE2F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67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16B2515-CBAD-4B8B-A662-7B9B6BA3D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BBCA798-851A-4CDE-B5F8-9745CC9B1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B679AB-6BEC-4836-B738-4E91B192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CFADDEC-111E-48AA-88E8-9C970133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37BF97-0CED-4FCC-A52E-1B56978E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34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5A2A1F-07E8-4377-A5E2-D5BDE48E7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EBCB2A9-AA3A-4900-83A4-42D6F9AD4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906302-8555-49B7-AC8A-E09DE6DA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10C476-96DF-40CF-9F97-48B7F58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E0E9BE-A508-47D2-904D-9A492C30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56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C192D0-EBBE-47F9-9D1A-E9B2D53D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DBBF47-03E5-4904-AE31-0BABFC301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BE9CA7-D060-4B27-B98E-970F276E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36B7ED-E8A7-4B21-A40F-9019C03F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4CF3E3-E857-4126-92AD-EBC77F945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1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02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3C67C9-FDFD-4AF8-AAE5-334DC504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FD6BB9-3F0B-419B-BA66-29F2AF342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C371D7-EAE4-426D-A6F6-1911908B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6656DF-3D0C-4EA2-A617-9B87214B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F35036-6C7C-4235-A3F2-842D42EC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95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85C69B-5A4A-470F-9941-F2C43857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89E429-2132-4C6A-9A9B-C406F8935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15A1D33-AC2C-473A-9016-90D107EE6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83AA928-0EE7-4B6A-94EA-5CB85716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FDE757B-9FAD-4391-B597-5EA0AB55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0BB6335-25B5-4836-9310-306CE763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973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7A834F-553A-4567-9788-236EE463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6FC8DF-B941-4EAD-8FD7-23B3CF3A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0C85B9D-C43D-4685-99A5-DB8940602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F82900B-22BC-4A7F-BD20-662C1E53A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8AF8112-0AE4-46AB-BFCB-B16978B55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5CEE226-61BE-4F98-9755-751A6EA3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FD1C41E-FC17-43FA-96CC-4192B81A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AAEEFD0-DEBA-4941-AFE9-C4DF7175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00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90D9A3-9D75-4EAA-8E5A-2238352D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E0576C1-7A61-4B92-9DF8-E54A6860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88E49D9-43B6-47C4-96A1-49742256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CC612AD-A960-46EC-B3CD-8D84AE7B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81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DF674CD-79C6-401E-8F5C-61A7954E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D2A5CBC-8D20-43F6-9EAC-14B9A25F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D308074-FF54-462E-8F80-618E35A1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70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107DF6-5425-41BC-BE3C-3B29737B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13AF63-E291-4C77-8BAD-EB5E3F5E4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56519E1-556D-4C68-9325-66DCC3FC0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8202F2A-8A4B-48A7-928A-8747233B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F71F2F-BF22-47A9-A9B5-923952E7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C9A4C13-DF81-427D-A96C-587D9E10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651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A6E774-6C52-4DC2-93B2-D5ACE0B1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DAE5B08-DCCD-48D7-89C4-EC832E039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5F2DF41-9A04-40F4-A91E-9DE478788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6B08C3-DDCB-4725-B8B2-57CA76AF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9F618AC-A5CD-4E1E-B3A2-5FBEB306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92C1DD2-F4A7-40D3-AFB5-B4C11046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11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4B62CB-5B72-42EE-925F-181FC4ADB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7BD0E77-F057-4B84-A90E-469EA7920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C3C792-8A11-4675-8FC1-DC4A7F56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014AF8-C0B0-48FB-A4D8-9A4CB93E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1A71BA-7B80-4B94-8FCB-2F86E7E0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5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89C6450-6A1E-4754-AA0F-E6980A443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184CE98-515F-4B7A-AE8C-16C723D8A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125A84-548B-4A7B-B751-D45B6682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125-3DC8-4C41-A656-5AC295CBB4A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BD6621-70B5-45B1-990C-903C933B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29333C-78B4-4613-9CDD-C3190D7D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9C44-991A-44A2-88ED-F864076C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6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3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3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A182-75CF-448C-A1C9-F5E98344897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32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41703B-C72A-4ABA-B284-E2022050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87975B4-4C21-420F-8278-0E9E610BB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FC42BD-8FE7-4C71-874B-1CD4E244C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24AA6-35D2-4966-8950-36F5A8E678E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F9CC40-B68F-4CA2-9655-E8650D8F5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D996B18-3124-48A4-A75B-4007A156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E6C7-3DB5-4CEA-BE86-0152E48A7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6DC863-9183-428B-A351-8FA2764F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FD01652-A624-4265-A952-C1B7538AE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6D06A8-212D-475C-8DC0-044FFF430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fld id="{45084125-3DC8-4C41-A656-5AC295CBB4AB}" type="datetimeFigureOut">
              <a:rPr lang="ru-RU" smtClean="0"/>
              <a:pPr/>
              <a:t>15.09.2022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DEAEF2-E89A-4025-8B9B-080365CD4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3DF879-FEC1-4BDD-8380-6FEAFDE2D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fld id="{93E59C44-991A-44A2-88ED-F864076C46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24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henomena Light" panose="00000400000000000000" pitchFamily="50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ino_hk_iro" TargetMode="External"/><Relationship Id="rId2" Type="http://schemas.openxmlformats.org/officeDocument/2006/relationships/hyperlink" Target="https://obr-khv.ru/obshchee-obrazovanie/doshkolnoe-obrazovan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ro.ranepa.ru/files/docs/do/navigator_obraz_programm/mir_bez_opasnosti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firo.ranepa.ru/files/docs/do/navigator_obraz_programm/mir_bez_opasnosti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Фигура"/>
          <p:cNvSpPr/>
          <p:nvPr/>
        </p:nvSpPr>
        <p:spPr>
          <a:xfrm>
            <a:off x="-130773" y="2193"/>
            <a:ext cx="10908812" cy="6916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" y="0"/>
                </a:moveTo>
                <a:lnTo>
                  <a:pt x="13688" y="0"/>
                </a:lnTo>
                <a:lnTo>
                  <a:pt x="21600" y="21600"/>
                </a:lnTo>
                <a:lnTo>
                  <a:pt x="0" y="21600"/>
                </a:lnTo>
                <a:lnTo>
                  <a:pt x="192" y="0"/>
                </a:lnTo>
                <a:close/>
              </a:path>
            </a:pathLst>
          </a:custGeom>
          <a:solidFill>
            <a:srgbClr val="263C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52" name="Треугольник"/>
          <p:cNvSpPr/>
          <p:nvPr/>
        </p:nvSpPr>
        <p:spPr>
          <a:xfrm>
            <a:off x="-130773" y="4814094"/>
            <a:ext cx="1212183" cy="2092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8B5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53" name="Кружок"/>
          <p:cNvSpPr/>
          <p:nvPr/>
        </p:nvSpPr>
        <p:spPr>
          <a:xfrm>
            <a:off x="912829" y="405253"/>
            <a:ext cx="1116418" cy="111641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34" y="647908"/>
            <a:ext cx="658007" cy="658007"/>
          </a:xfrm>
          <a:prstGeom prst="rect">
            <a:avLst/>
          </a:prstGeom>
        </p:spPr>
      </p:pic>
      <p:sp>
        <p:nvSpPr>
          <p:cNvPr id="11" name="Развитие  сегмента  зубных паст"/>
          <p:cNvSpPr txBox="1"/>
          <p:nvPr/>
        </p:nvSpPr>
        <p:spPr>
          <a:xfrm>
            <a:off x="840105" y="3170453"/>
            <a:ext cx="51361" cy="64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70000"/>
              </a:lnSpc>
              <a:defRPr sz="11600">
                <a:solidFill>
                  <a:schemeClr val="accent1">
                    <a:lumOff val="16847"/>
                  </a:scheme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Еще больше  новых брендов"/>
          <p:cNvSpPr txBox="1"/>
          <p:nvPr/>
        </p:nvSpPr>
        <p:spPr>
          <a:xfrm>
            <a:off x="153307" y="3557569"/>
            <a:ext cx="8510966" cy="2026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R="205740"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Теория и практика формирования основ безопасного поведения у детей дошкольного возраста: содержание, формы и методы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Еще больше  новых брендов"/>
          <p:cNvSpPr txBox="1"/>
          <p:nvPr/>
        </p:nvSpPr>
        <p:spPr>
          <a:xfrm>
            <a:off x="153307" y="917796"/>
            <a:ext cx="1550167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59" y="374321"/>
            <a:ext cx="1589087" cy="196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66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563932" y="-5056980"/>
            <a:ext cx="7037407" cy="7037407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65875" y="965410"/>
            <a:ext cx="1018667" cy="1018667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925" y="256076"/>
            <a:ext cx="4503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Педагог должен отказаться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6680" y="2203389"/>
            <a:ext cx="440674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8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менторских моделей взаимодействия с детьми в пользу </a:t>
            </a: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практических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2223719"/>
            <a:ext cx="943019" cy="943019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76943" y="1041932"/>
            <a:ext cx="43766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8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доминирования информационно-рецептивного и репродуктивного методов,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пользу метода проблемного изложения</a:t>
            </a:r>
            <a:r>
              <a:rPr lang="ru-RU" sz="28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частично поискового (эвристический) и исследовательского методов организации детской </a:t>
            </a: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деятельности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Еще больше  новых брендов"/>
          <p:cNvSpPr txBox="1"/>
          <p:nvPr/>
        </p:nvSpPr>
        <p:spPr>
          <a:xfrm>
            <a:off x="153307" y="917796"/>
            <a:ext cx="1550167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64" y="3716752"/>
            <a:ext cx="1682412" cy="24034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654" y="3506642"/>
            <a:ext cx="2149440" cy="21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53307" y="5743673"/>
            <a:ext cx="1018667" cy="1018667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6326" y="293237"/>
            <a:ext cx="943019" cy="943019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508" y="3357503"/>
            <a:ext cx="571571" cy="57157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62" y="3409575"/>
            <a:ext cx="494633" cy="49463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188" y="4959414"/>
            <a:ext cx="571571" cy="571571"/>
          </a:xfrm>
          <a:prstGeom prst="rect">
            <a:avLst/>
          </a:prstGeom>
        </p:spPr>
      </p:pic>
      <p:sp>
        <p:nvSpPr>
          <p:cNvPr id="51" name="Овал 50"/>
          <p:cNvSpPr/>
          <p:nvPr/>
        </p:nvSpPr>
        <p:spPr>
          <a:xfrm>
            <a:off x="10231120" y="4433483"/>
            <a:ext cx="3364836" cy="3364836"/>
          </a:xfrm>
          <a:prstGeom prst="ellipse">
            <a:avLst/>
          </a:prstGeom>
          <a:noFill/>
          <a:ln w="38100" cap="flat">
            <a:solidFill>
              <a:srgbClr val="008B50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0749832" y="-870469"/>
            <a:ext cx="2327412" cy="2327412"/>
          </a:xfrm>
          <a:prstGeom prst="ellipse">
            <a:avLst/>
          </a:prstGeom>
          <a:noFill/>
          <a:ln w="38100" cap="flat">
            <a:solidFill>
              <a:srgbClr val="008B50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" name="Еще больше  новых брендов"/>
          <p:cNvSpPr txBox="1"/>
          <p:nvPr/>
        </p:nvSpPr>
        <p:spPr>
          <a:xfrm>
            <a:off x="153307" y="917797"/>
            <a:ext cx="1550167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342" y="172835"/>
            <a:ext cx="4350070" cy="62077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45062" y="1041933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«На лесной тропинке»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86326" y="1751094"/>
            <a:ext cx="2611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«Хороший совет»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99948" y="3138455"/>
            <a:ext cx="388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«Неосторожная Резвушка»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12064" y="4518670"/>
            <a:ext cx="3473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«Бумажный самолетик»</a:t>
            </a:r>
          </a:p>
        </p:txBody>
      </p:sp>
    </p:spTree>
    <p:extLst>
      <p:ext uri="{BB962C8B-B14F-4D97-AF65-F5344CB8AC3E}">
        <p14:creationId xmlns:p14="http://schemas.microsoft.com/office/powerpoint/2010/main" val="513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-2921923" y="-487431"/>
            <a:ext cx="8783462" cy="8783462"/>
          </a:xfrm>
          <a:prstGeom prst="ellipse">
            <a:avLst/>
          </a:prstGeom>
          <a:solidFill>
            <a:srgbClr val="008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631118" y="4059889"/>
            <a:ext cx="1393078" cy="1393078"/>
          </a:xfrm>
          <a:prstGeom prst="ellipse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7" name="Выбирайте аудиторию…"/>
          <p:cNvSpPr txBox="1"/>
          <p:nvPr/>
        </p:nvSpPr>
        <p:spPr>
          <a:xfrm>
            <a:off x="8300970" y="1588192"/>
            <a:ext cx="359893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36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34579" y="1588192"/>
            <a:ext cx="1393078" cy="1393078"/>
          </a:xfrm>
          <a:prstGeom prst="ellipse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5" name="Выбирайте аудиторию…"/>
          <p:cNvSpPr txBox="1"/>
          <p:nvPr/>
        </p:nvSpPr>
        <p:spPr>
          <a:xfrm>
            <a:off x="8300970" y="4172975"/>
            <a:ext cx="359893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36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0" name="Выбирайте аудиторию…"/>
          <p:cNvSpPr txBox="1"/>
          <p:nvPr/>
        </p:nvSpPr>
        <p:spPr>
          <a:xfrm>
            <a:off x="497037" y="1008546"/>
            <a:ext cx="430466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ru-RU" sz="3600" i="0" u="none" strike="noStrike" kern="0" cap="none" spc="3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Полезные ресурсы</a:t>
            </a:r>
            <a:endParaRPr kumimoji="0" sz="3600" i="0" u="none" strike="noStrike" kern="0" cap="none" spc="3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2499" y="3629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hlinkClick r:id="rId2"/>
              </a:rPr>
              <a:t>https://obr-khv.ru/obshchee-obrazovanie/doshkolnoe-obrazovanie</a:t>
            </a:r>
            <a:r>
              <a:rPr lang="en-US" b="1" dirty="0" smtClean="0">
                <a:hlinkClick r:id="rId2"/>
              </a:rPr>
              <a:t>/</a:t>
            </a:r>
            <a:endParaRPr lang="ru-RU" b="1" dirty="0" smtClean="0"/>
          </a:p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300836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Методическое объединение педагогов-дошкольников</a:t>
            </a:r>
          </a:p>
          <a:p>
            <a:r>
              <a:rPr lang="ru-RU" dirty="0"/>
              <a:t>Краевое методическое объединение педагогов-дошкольников Хабаровского края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00970" y="4316604"/>
            <a:ext cx="2875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vk.com/dino_hk_iro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9864" y="55218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Парциальная программа «Мир Без Опасности»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firo.ranepa.ru/files/docs/do/navigator_obraz_programm/mir_bez_opasnosti.pdf</a:t>
            </a:r>
            <a:endParaRPr lang="ru-RU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7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Кружок"/>
          <p:cNvSpPr/>
          <p:nvPr/>
        </p:nvSpPr>
        <p:spPr>
          <a:xfrm>
            <a:off x="336249" y="3279322"/>
            <a:ext cx="2601024" cy="1444164"/>
          </a:xfrm>
          <a:prstGeom prst="ellipse">
            <a:avLst/>
          </a:prstGeom>
          <a:solidFill>
            <a:srgbClr val="008B5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60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Школа железнодорожной безопасности</a:t>
            </a:r>
            <a:endParaRPr sz="160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3" name="Кружок"/>
          <p:cNvSpPr/>
          <p:nvPr/>
        </p:nvSpPr>
        <p:spPr>
          <a:xfrm>
            <a:off x="5428774" y="390394"/>
            <a:ext cx="1368482" cy="1368482"/>
          </a:xfrm>
          <a:prstGeom prst="ellipse">
            <a:avLst/>
          </a:prstGeom>
          <a:solidFill>
            <a:srgbClr val="008B5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3120" y="1994315"/>
            <a:ext cx="804672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закономерности формирования навыков безопасного поведения у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дошкольников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224" y="701627"/>
            <a:ext cx="745375" cy="74537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5244926"/>
            <a:ext cx="0" cy="161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064000" y="4033520"/>
            <a:ext cx="0" cy="282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168640" y="4033520"/>
            <a:ext cx="0" cy="282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Кружок"/>
          <p:cNvSpPr/>
          <p:nvPr/>
        </p:nvSpPr>
        <p:spPr>
          <a:xfrm>
            <a:off x="2995156" y="4578431"/>
            <a:ext cx="2774826" cy="1473032"/>
          </a:xfrm>
          <a:prstGeom prst="ellipse">
            <a:avLst/>
          </a:prstGeom>
          <a:solidFill>
            <a:srgbClr val="008B5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60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От </a:t>
            </a:r>
            <a:r>
              <a:rPr lang="ru-RU" sz="140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информации – к погружению в ситуацию: проект «Стоп, </a:t>
            </a:r>
            <a:r>
              <a:rPr lang="ru-RU" sz="160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вирус!»</a:t>
            </a:r>
            <a:endParaRPr sz="160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7" name="Кружок"/>
          <p:cNvSpPr/>
          <p:nvPr/>
        </p:nvSpPr>
        <p:spPr>
          <a:xfrm>
            <a:off x="8538934" y="4723485"/>
            <a:ext cx="2826750" cy="1438417"/>
          </a:xfrm>
          <a:prstGeom prst="ellipse">
            <a:avLst/>
          </a:prstGeom>
          <a:solidFill>
            <a:srgbClr val="008B5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40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Ребенок и другие люди: о несовпадении приятной внешности и добрых намерений</a:t>
            </a:r>
            <a:endParaRPr sz="140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4" name="Еще больше  новых брендов"/>
          <p:cNvSpPr txBox="1"/>
          <p:nvPr/>
        </p:nvSpPr>
        <p:spPr>
          <a:xfrm>
            <a:off x="153307" y="917796"/>
            <a:ext cx="1550167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Кружок"/>
          <p:cNvSpPr/>
          <p:nvPr/>
        </p:nvSpPr>
        <p:spPr>
          <a:xfrm>
            <a:off x="5706224" y="3446342"/>
            <a:ext cx="2712846" cy="1381801"/>
          </a:xfrm>
          <a:prstGeom prst="ellipse">
            <a:avLst/>
          </a:prstGeom>
          <a:solidFill>
            <a:srgbClr val="008B5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60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Организация работы отряда юных инспекторов движения</a:t>
            </a:r>
            <a:endParaRPr sz="160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039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5592383" y="2477183"/>
            <a:ext cx="6220998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4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Безопасное поведение</a:t>
            </a:r>
            <a:endParaRPr lang="ru-RU" sz="44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klike.net/uploads/posts/2020-02/1581672932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32" y="476084"/>
            <a:ext cx="4416425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045866" y="37809"/>
            <a:ext cx="5189317" cy="6858000"/>
          </a:xfrm>
          <a:prstGeom prst="rect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3693479" y="3029645"/>
            <a:ext cx="7387288" cy="792031"/>
          </a:xfrm>
          <a:prstGeom prst="triangle">
            <a:avLst>
              <a:gd name="adj" fmla="val 496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591445C-F26A-4926-823F-99224E4873EA}"/>
              </a:ext>
            </a:extLst>
          </p:cNvPr>
          <p:cNvSpPr/>
          <p:nvPr/>
        </p:nvSpPr>
        <p:spPr>
          <a:xfrm>
            <a:off x="751428" y="669535"/>
            <a:ext cx="5875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Безопасное поведение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306" y="2143099"/>
            <a:ext cx="765669" cy="824219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138" y="3888164"/>
            <a:ext cx="791837" cy="872763"/>
          </a:xfrm>
          <a:prstGeom prst="rect">
            <a:avLst/>
          </a:prstGeom>
        </p:spPr>
      </p:pic>
      <p:sp>
        <p:nvSpPr>
          <p:cNvPr id="38" name="Шестиугольник 37"/>
          <p:cNvSpPr/>
          <p:nvPr/>
        </p:nvSpPr>
        <p:spPr>
          <a:xfrm rot="5400000">
            <a:off x="9977183" y="-948464"/>
            <a:ext cx="2926505" cy="2522848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Шестиугольник 38"/>
          <p:cNvSpPr/>
          <p:nvPr/>
        </p:nvSpPr>
        <p:spPr>
          <a:xfrm rot="5400000">
            <a:off x="10242125" y="-728012"/>
            <a:ext cx="2396619" cy="2066051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Шестиугольник 39"/>
          <p:cNvSpPr/>
          <p:nvPr/>
        </p:nvSpPr>
        <p:spPr>
          <a:xfrm rot="5400000">
            <a:off x="10955426" y="5747113"/>
            <a:ext cx="1637108" cy="1411299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Шестиугольник 40"/>
          <p:cNvSpPr/>
          <p:nvPr/>
        </p:nvSpPr>
        <p:spPr>
          <a:xfrm rot="5400000">
            <a:off x="11176129" y="5945754"/>
            <a:ext cx="1238437" cy="1067618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Шестиугольник 41"/>
          <p:cNvSpPr/>
          <p:nvPr/>
        </p:nvSpPr>
        <p:spPr>
          <a:xfrm rot="5400000">
            <a:off x="-504630" y="6164204"/>
            <a:ext cx="1288839" cy="1111068"/>
          </a:xfrm>
          <a:prstGeom prst="hexagon">
            <a:avLst/>
          </a:prstGeom>
          <a:noFill/>
          <a:ln w="38100">
            <a:solidFill>
              <a:srgbClr val="1B328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Шестиугольник 42"/>
          <p:cNvSpPr/>
          <p:nvPr/>
        </p:nvSpPr>
        <p:spPr>
          <a:xfrm rot="5400000">
            <a:off x="-373912" y="6312250"/>
            <a:ext cx="968210" cy="834664"/>
          </a:xfrm>
          <a:prstGeom prst="hexagon">
            <a:avLst/>
          </a:prstGeom>
          <a:noFill/>
          <a:ln w="38100">
            <a:solidFill>
              <a:srgbClr val="1B32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Шестиугольник 45"/>
          <p:cNvSpPr/>
          <p:nvPr/>
        </p:nvSpPr>
        <p:spPr>
          <a:xfrm rot="16200000">
            <a:off x="380691" y="2784227"/>
            <a:ext cx="1734399" cy="1686280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08B5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Шестиугольник 47"/>
          <p:cNvSpPr/>
          <p:nvPr/>
        </p:nvSpPr>
        <p:spPr>
          <a:xfrm rot="16200000">
            <a:off x="2804488" y="2777418"/>
            <a:ext cx="1757981" cy="1723478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08B5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806" y="3371736"/>
            <a:ext cx="725168" cy="725168"/>
          </a:xfrm>
          <a:prstGeom prst="rect">
            <a:avLst/>
          </a:prstGeom>
        </p:spPr>
      </p:pic>
      <p:sp>
        <p:nvSpPr>
          <p:cNvPr id="51" name="Шестиугольник 50"/>
          <p:cNvSpPr/>
          <p:nvPr/>
        </p:nvSpPr>
        <p:spPr>
          <a:xfrm rot="16200000">
            <a:off x="5088770" y="2779399"/>
            <a:ext cx="1792410" cy="1685085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08B5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84427" y="4643560"/>
            <a:ext cx="1990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tabLst>
                <a:tab pos="113030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ответственное отношение к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своей жизни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568" y="3258109"/>
            <a:ext cx="770409" cy="770409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622" y="4964208"/>
            <a:ext cx="940821" cy="940821"/>
          </a:xfrm>
          <a:prstGeom prst="rect">
            <a:avLst/>
          </a:prstGeom>
        </p:spPr>
      </p:pic>
      <p:sp>
        <p:nvSpPr>
          <p:cNvPr id="37" name="Еще больше  новых брендов"/>
          <p:cNvSpPr txBox="1"/>
          <p:nvPr/>
        </p:nvSpPr>
        <p:spPr>
          <a:xfrm>
            <a:off x="153307" y="917796"/>
            <a:ext cx="1550167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sz="1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448" y="4494567"/>
            <a:ext cx="2086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обеспечивающее безопасность существования личности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59" y="5496864"/>
            <a:ext cx="443226" cy="4432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293" y="3258109"/>
            <a:ext cx="725168" cy="7251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52034" y="4518148"/>
            <a:ext cx="1877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наносящее вред окружающим людям</a:t>
            </a:r>
          </a:p>
        </p:txBody>
      </p:sp>
    </p:spTree>
    <p:extLst>
      <p:ext uri="{BB962C8B-B14F-4D97-AF65-F5344CB8AC3E}">
        <p14:creationId xmlns:p14="http://schemas.microsoft.com/office/powerpoint/2010/main" val="33548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C210589-E38A-4A3F-A211-BCE3F76548F5}"/>
              </a:ext>
            </a:extLst>
          </p:cNvPr>
          <p:cNvSpPr txBox="1"/>
          <p:nvPr/>
        </p:nvSpPr>
        <p:spPr>
          <a:xfrm>
            <a:off x="1" y="349962"/>
            <a:ext cx="121920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Формирование</a:t>
            </a:r>
            <a:r>
              <a:rPr lang="ru-RU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навыков безопасного поведения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-73152" y="2170583"/>
            <a:ext cx="3034523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80000"/>
              </a:lnSpc>
              <a:defRPr/>
            </a:pPr>
            <a:r>
              <a:rPr lang="ru-RU" altLang="ru-RU" sz="2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Наблюдение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203532" y="2913184"/>
            <a:ext cx="3333974" cy="3333974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3957796" y="3196067"/>
            <a:ext cx="3333974" cy="3333974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8168575" y="2256782"/>
            <a:ext cx="3333974" cy="3333974"/>
          </a:xfrm>
          <a:prstGeom prst="ellipse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9688720" y="4711724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697567" y="4373086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4953657" y="10675505"/>
            <a:ext cx="478754" cy="777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104427" y="4283991"/>
            <a:ext cx="2429285" cy="2246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80" name="Picture 8" descr="Electronic signature free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447" y="5157191"/>
            <a:ext cx="1181603" cy="11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3730005" y="2558381"/>
            <a:ext cx="3034523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80000"/>
              </a:lnSpc>
              <a:defRPr/>
            </a:pPr>
            <a:r>
              <a:rPr lang="ru-RU" altLang="ru-RU" sz="2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имитация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7818944" y="1915150"/>
            <a:ext cx="3034523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идентификация</a:t>
            </a: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Еще больше  новых брендов"/>
          <p:cNvSpPr txBox="1"/>
          <p:nvPr/>
        </p:nvSpPr>
        <p:spPr>
          <a:xfrm>
            <a:off x="153307" y="917796"/>
            <a:ext cx="1550167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506" y="3621872"/>
            <a:ext cx="1578130" cy="2053998"/>
          </a:xfrm>
          <a:prstGeom prst="rect">
            <a:avLst/>
          </a:prstGeom>
        </p:spPr>
      </p:pic>
      <p:pic>
        <p:nvPicPr>
          <p:cNvPr id="2050" name="Picture 2" descr="https://st2.depositphotos.com/1802620/7736/v/950/depositphotos_77368010-stock-illustration-bulb-lamp-concep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21" y="3733970"/>
            <a:ext cx="1887687" cy="225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74" y="2878819"/>
            <a:ext cx="2047093" cy="21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 rot="18914293">
            <a:off x="4458267" y="1745968"/>
            <a:ext cx="3399490" cy="3399490"/>
          </a:xfrm>
          <a:prstGeom prst="rect">
            <a:avLst/>
          </a:prstGeom>
          <a:solidFill>
            <a:srgbClr val="233FA5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4948" y="3124722"/>
            <a:ext cx="423989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Что делать?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821" y="2009489"/>
            <a:ext cx="4060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демонстрировать навыки безопасного поведения в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33000" y="1871333"/>
            <a:ext cx="40606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подкреплять или хвалить желаемое поведение, которое является важным для развития безопасных социальных и познавательных навыков, быть последовательным в использовании похвал и санкций</a:t>
            </a:r>
          </a:p>
          <a:p>
            <a:pPr lvl="0" algn="ctr">
              <a:lnSpc>
                <a:spcPct val="80000"/>
              </a:lnSpc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91547" y="5074586"/>
            <a:ext cx="40606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нагружать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избыточной информацией (о рисках, опасностях, мерах по их предотвращению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и чрезмерно не оберегать детей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нового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66417" y="5464980"/>
            <a:ext cx="4060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ребенка понимать себя, вникать в суть происходящих явлений и гибко реагировать на вызовы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8914293">
            <a:off x="2282254" y="726458"/>
            <a:ext cx="1000589" cy="1000589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058" y="844122"/>
            <a:ext cx="772979" cy="77297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 rot="18914293">
            <a:off x="8924720" y="726458"/>
            <a:ext cx="1000589" cy="1000589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8914293">
            <a:off x="2282254" y="4235813"/>
            <a:ext cx="1000589" cy="1000589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18914293">
            <a:off x="9019736" y="3800355"/>
            <a:ext cx="1000589" cy="1000589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831" y="929286"/>
            <a:ext cx="637769" cy="63776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005" y="4368799"/>
            <a:ext cx="665459" cy="6654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006" y="4017334"/>
            <a:ext cx="644047" cy="644047"/>
          </a:xfrm>
          <a:prstGeom prst="rect">
            <a:avLst/>
          </a:prstGeom>
        </p:spPr>
      </p:pic>
      <p:sp>
        <p:nvSpPr>
          <p:cNvPr id="42" name="Еще больше  новых брендов"/>
          <p:cNvSpPr txBox="1"/>
          <p:nvPr/>
        </p:nvSpPr>
        <p:spPr>
          <a:xfrm>
            <a:off x="153307" y="917796"/>
            <a:ext cx="1550167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31285" y="1769164"/>
            <a:ext cx="6096000" cy="5088835"/>
          </a:xfrm>
          <a:prstGeom prst="rect">
            <a:avLst/>
          </a:prstGeom>
          <a:solidFill>
            <a:srgbClr val="008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200" smtClean="0">
                <a:solidFill>
                  <a:prstClr val="white"/>
                </a:solidFill>
              </a:rPr>
              <a:t>• витальная (жизнь и здоровье</a:t>
            </a:r>
          </a:p>
          <a:p>
            <a:pPr lvl="0" algn="ctr">
              <a:defRPr/>
            </a:pPr>
            <a:r>
              <a:rPr lang="ru-RU" sz="3200" smtClean="0">
                <a:solidFill>
                  <a:prstClr val="white"/>
                </a:solidFill>
              </a:rPr>
              <a:t>ребенка),</a:t>
            </a:r>
          </a:p>
          <a:p>
            <a:pPr lvl="0" algn="ctr">
              <a:defRPr/>
            </a:pPr>
            <a:r>
              <a:rPr lang="ru-RU" sz="3200" smtClean="0">
                <a:solidFill>
                  <a:prstClr val="white"/>
                </a:solidFill>
              </a:rPr>
              <a:t>• социальная,</a:t>
            </a:r>
          </a:p>
          <a:p>
            <a:pPr lvl="0" algn="ctr">
              <a:defRPr/>
            </a:pPr>
            <a:r>
              <a:rPr lang="ru-RU" sz="3200" smtClean="0">
                <a:solidFill>
                  <a:prstClr val="white"/>
                </a:solidFill>
              </a:rPr>
              <a:t>• дорожная,</a:t>
            </a:r>
          </a:p>
          <a:p>
            <a:pPr lvl="0" algn="ctr">
              <a:defRPr/>
            </a:pPr>
            <a:r>
              <a:rPr lang="ru-RU" sz="3200" smtClean="0">
                <a:solidFill>
                  <a:prstClr val="white"/>
                </a:solidFill>
              </a:rPr>
              <a:t>• пожарная,</a:t>
            </a:r>
          </a:p>
          <a:p>
            <a:pPr lvl="0" algn="ctr">
              <a:defRPr/>
            </a:pPr>
            <a:r>
              <a:rPr lang="ru-RU" sz="3200" smtClean="0">
                <a:solidFill>
                  <a:prstClr val="white"/>
                </a:solidFill>
              </a:rPr>
              <a:t>• экологическая,</a:t>
            </a:r>
          </a:p>
          <a:p>
            <a:pPr lvl="0" algn="ctr">
              <a:defRPr/>
            </a:pPr>
            <a:r>
              <a:rPr lang="ru-RU" sz="3200" smtClean="0">
                <a:solidFill>
                  <a:prstClr val="white"/>
                </a:solidFill>
              </a:rPr>
              <a:t>• информационная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0717427" y="5502875"/>
            <a:ext cx="1558140" cy="1313239"/>
          </a:xfrm>
          <a:prstGeom prst="ellipse">
            <a:avLst/>
          </a:prstGeom>
          <a:noFill/>
          <a:ln w="38100" cap="rnd">
            <a:solidFill>
              <a:srgbClr val="1B328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82037" y="1769165"/>
            <a:ext cx="6096000" cy="5088835"/>
          </a:xfrm>
          <a:prstGeom prst="rect">
            <a:avLst/>
          </a:prstGeom>
          <a:solidFill>
            <a:srgbClr val="263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239" y="538651"/>
            <a:ext cx="11278149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141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Разделы парциальной программы</a:t>
            </a:r>
          </a:p>
          <a:p>
            <a:pPr marR="20320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i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https://firo.ranepa.ru/files/docs/do/navigator_obraz_programm/mir_bez_opasnosti.pdf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95088" y="5615507"/>
            <a:ext cx="3764915" cy="0"/>
          </a:xfrm>
          <a:prstGeom prst="line">
            <a:avLst/>
          </a:prstGeom>
          <a:ln w="571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654903" y="6071329"/>
            <a:ext cx="3764915" cy="0"/>
          </a:xfrm>
          <a:prstGeom prst="line">
            <a:avLst/>
          </a:prstGeom>
          <a:ln w="571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89361" y="5832641"/>
            <a:ext cx="367792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Подзаголовок</a:t>
            </a:r>
          </a:p>
        </p:txBody>
      </p:sp>
      <p:sp>
        <p:nvSpPr>
          <p:cNvPr id="23" name="Овал 22"/>
          <p:cNvSpPr/>
          <p:nvPr/>
        </p:nvSpPr>
        <p:spPr>
          <a:xfrm>
            <a:off x="916137" y="2777849"/>
            <a:ext cx="2339010" cy="2339010"/>
          </a:xfrm>
          <a:prstGeom prst="ellipse">
            <a:avLst/>
          </a:prstGeom>
          <a:noFill/>
          <a:ln w="38100" cap="rnd">
            <a:solidFill>
              <a:srgbClr val="0072B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Еще больше  новых брендов"/>
          <p:cNvSpPr txBox="1"/>
          <p:nvPr/>
        </p:nvSpPr>
        <p:spPr>
          <a:xfrm>
            <a:off x="153307" y="917797"/>
            <a:ext cx="1550167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7" y="1898876"/>
            <a:ext cx="3558543" cy="49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884" y="408606"/>
            <a:ext cx="55553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5500" hangingPunct="0"/>
            <a:r>
              <a:rPr lang="ru-RU" kern="0" dirty="0">
                <a:solidFill>
                  <a:srgbClr val="00000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  <a:sym typeface="Helvetica Light"/>
              </a:rPr>
              <a:t>Парциальная программа "Основы безопасности детей дошкольного возраста" Н. Н. Авдеева, О. Л. Князева, Р. Б. </a:t>
            </a:r>
            <a:r>
              <a:rPr lang="ru-RU" kern="0" dirty="0" err="1">
                <a:solidFill>
                  <a:srgbClr val="00000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  <a:sym typeface="Helvetica Light"/>
              </a:rPr>
              <a:t>Стеркина</a:t>
            </a:r>
            <a:endParaRPr lang="ru-RU" kern="0" dirty="0">
              <a:solidFill>
                <a:srgbClr val="0000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  <a:sym typeface="Helvetica Light"/>
            </a:endParaRPr>
          </a:p>
          <a:p>
            <a:pPr defTabSz="825500" hangingPunct="0"/>
            <a:endParaRPr lang="ru-RU" sz="4800" kern="0" dirty="0">
              <a:solidFill>
                <a:srgbClr val="0000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0767" y="2676831"/>
            <a:ext cx="2573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 hangingPunct="0"/>
            <a:r>
              <a:rPr lang="ru-RU" sz="2000" kern="0" dirty="0">
                <a:solidFill>
                  <a:srgbClr val="000000"/>
                </a:solidFill>
                <a:latin typeface="Arial Narrow" panose="020B0606020202030204" pitchFamily="34" charset="0"/>
                <a:ea typeface="Roboto Slab" pitchFamily="2" charset="0"/>
                <a:sym typeface="Helvetica Light"/>
              </a:rPr>
              <a:t>Ребенок и </a:t>
            </a:r>
            <a:r>
              <a:rPr lang="ru-RU" sz="20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Roboto Slab" pitchFamily="2" charset="0"/>
                <a:sym typeface="Helvetica Light"/>
              </a:rPr>
              <a:t>природа</a:t>
            </a:r>
            <a:endParaRPr lang="ru-RU" sz="2000" kern="0" dirty="0">
              <a:solidFill>
                <a:srgbClr val="FFFFFF"/>
              </a:solidFill>
              <a:latin typeface="Arial Narrow" panose="020B0606020202030204" pitchFamily="34" charset="0"/>
              <a:ea typeface="Roboto Slab" pitchFamily="2" charset="0"/>
              <a:sym typeface="Helvetica Ligh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361" y="4842695"/>
            <a:ext cx="2575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 hangingPunct="0"/>
            <a:r>
              <a:rPr lang="ru-RU" sz="2000" kern="0" dirty="0">
                <a:solidFill>
                  <a:srgbClr val="000000"/>
                </a:solidFill>
                <a:latin typeface="Arial Narrow" panose="020B0606020202030204" pitchFamily="34" charset="0"/>
                <a:ea typeface="Roboto Slab" pitchFamily="2" charset="0"/>
                <a:sym typeface="Helvetica Light"/>
              </a:rPr>
              <a:t>Здоровье </a:t>
            </a:r>
            <a:r>
              <a:rPr lang="ru-RU" sz="20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Roboto Slab" pitchFamily="2" charset="0"/>
                <a:sym typeface="Helvetica Light"/>
              </a:rPr>
              <a:t>ребенка</a:t>
            </a:r>
            <a:endParaRPr lang="ru-RU" sz="2000" kern="0" dirty="0">
              <a:solidFill>
                <a:srgbClr val="FFFFFF"/>
              </a:solidFill>
              <a:latin typeface="Arial Narrow" panose="020B0606020202030204" pitchFamily="34" charset="0"/>
              <a:ea typeface="Roboto Slab" pitchFamily="2" charset="0"/>
              <a:sym typeface="Helvetica Ligh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145" y="2314349"/>
            <a:ext cx="2666604" cy="1077218"/>
          </a:xfrm>
          <a:prstGeom prst="roundRect">
            <a:avLst/>
          </a:prstGeom>
          <a:solidFill>
            <a:srgbClr val="263C86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3268057" y="2640215"/>
            <a:ext cx="506481" cy="396240"/>
          </a:xfrm>
          <a:prstGeom prst="triangle">
            <a:avLst/>
          </a:prstGeom>
          <a:solidFill>
            <a:srgbClr val="263C86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384" y="2463539"/>
            <a:ext cx="676844" cy="6768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631" y="2327235"/>
            <a:ext cx="1038031" cy="103803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37214" y="2420137"/>
            <a:ext cx="2392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Roboto Slab" pitchFamily="2" charset="0"/>
              </a:rPr>
              <a:t>Ребенок и другие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Slab" pitchFamily="2" charset="0"/>
              </a:rPr>
              <a:t>люди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ea typeface="Roboto Slab" pitchFamily="2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484672" y="2852958"/>
            <a:ext cx="734232" cy="0"/>
          </a:xfrm>
          <a:prstGeom prst="straightConnector1">
            <a:avLst/>
          </a:prstGeom>
          <a:ln w="38100" cap="rnd">
            <a:solidFill>
              <a:srgbClr val="008B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9440466" y="2654451"/>
            <a:ext cx="2573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 hangingPunct="0"/>
            <a:r>
              <a:rPr lang="ru-RU" sz="2000" kern="0" dirty="0">
                <a:solidFill>
                  <a:srgbClr val="000000"/>
                </a:solidFill>
                <a:latin typeface="Arial Narrow" panose="020B0606020202030204" pitchFamily="34" charset="0"/>
                <a:ea typeface="Roboto Slab" pitchFamily="2" charset="0"/>
                <a:sym typeface="Helvetica Light"/>
              </a:rPr>
              <a:t>Ребенок </a:t>
            </a:r>
            <a:r>
              <a:rPr lang="ru-RU" sz="20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Roboto Slab" pitchFamily="2" charset="0"/>
                <a:sym typeface="Helvetica Light"/>
              </a:rPr>
              <a:t>дома</a:t>
            </a:r>
            <a:endParaRPr lang="ru-RU" sz="2000" kern="0" dirty="0">
              <a:solidFill>
                <a:srgbClr val="FFFFFF"/>
              </a:solidFill>
              <a:latin typeface="Arial Narrow" panose="020B0606020202030204" pitchFamily="34" charset="0"/>
              <a:ea typeface="Roboto Slab" pitchFamily="2" charset="0"/>
              <a:sym typeface="Helvetica Light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750440" y="5123154"/>
            <a:ext cx="734232" cy="0"/>
          </a:xfrm>
          <a:prstGeom prst="straightConnector1">
            <a:avLst/>
          </a:prstGeom>
          <a:ln w="38100" cap="rnd">
            <a:solidFill>
              <a:srgbClr val="008B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377055" y="4811437"/>
            <a:ext cx="2575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 hangingPunct="0"/>
            <a:r>
              <a:rPr lang="ru-RU" sz="2000" kern="0" dirty="0">
                <a:solidFill>
                  <a:srgbClr val="000000"/>
                </a:solidFill>
                <a:latin typeface="Arial Narrow" panose="020B0606020202030204" pitchFamily="34" charset="0"/>
                <a:ea typeface="Roboto Slab" pitchFamily="2" charset="0"/>
                <a:sym typeface="Helvetica Light"/>
              </a:rPr>
              <a:t>Эмоциональное благополучие </a:t>
            </a:r>
            <a:r>
              <a:rPr lang="ru-RU" sz="20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Roboto Slab" pitchFamily="2" charset="0"/>
                <a:sym typeface="Helvetica Light"/>
              </a:rPr>
              <a:t>ребенка</a:t>
            </a:r>
            <a:endParaRPr lang="ru-RU" sz="2000" kern="0" dirty="0">
              <a:solidFill>
                <a:srgbClr val="FFFFFF"/>
              </a:solidFill>
              <a:latin typeface="Arial Narrow" panose="020B0606020202030204" pitchFamily="34" charset="0"/>
              <a:ea typeface="Roboto Slab" pitchFamily="2" charset="0"/>
              <a:sym typeface="Helvetica Ligh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404957" y="4886063"/>
            <a:ext cx="2573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 hangingPunct="0"/>
            <a:r>
              <a:rPr lang="ru-RU" sz="2000" kern="0" dirty="0">
                <a:solidFill>
                  <a:srgbClr val="000000"/>
                </a:solidFill>
                <a:latin typeface="Arial Narrow" panose="020B0606020202030204" pitchFamily="34" charset="0"/>
                <a:ea typeface="Roboto Slab" pitchFamily="2" charset="0"/>
                <a:sym typeface="Helvetica Light"/>
              </a:rPr>
              <a:t>Ребенок на </a:t>
            </a:r>
            <a:r>
              <a:rPr lang="ru-RU" sz="20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Roboto Slab" pitchFamily="2" charset="0"/>
                <a:sym typeface="Helvetica Light"/>
              </a:rPr>
              <a:t>улице</a:t>
            </a:r>
            <a:endParaRPr lang="ru-RU" sz="2000" kern="0" dirty="0">
              <a:solidFill>
                <a:srgbClr val="FFFFFF"/>
              </a:solidFill>
              <a:latin typeface="Arial Narrow" panose="020B0606020202030204" pitchFamily="34" charset="0"/>
              <a:ea typeface="Roboto Slab" pitchFamily="2" charset="0"/>
              <a:sym typeface="Helvetica Light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443331" y="5105897"/>
            <a:ext cx="734232" cy="0"/>
          </a:xfrm>
          <a:prstGeom prst="straightConnector1">
            <a:avLst/>
          </a:prstGeom>
          <a:ln w="38100" cap="rnd">
            <a:solidFill>
              <a:srgbClr val="008B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Еще больше  новых брендов"/>
          <p:cNvSpPr txBox="1"/>
          <p:nvPr/>
        </p:nvSpPr>
        <p:spPr>
          <a:xfrm>
            <a:off x="153307" y="917797"/>
            <a:ext cx="1550167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sz="1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714" y="2295787"/>
            <a:ext cx="1094693" cy="1079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518" y="4541283"/>
            <a:ext cx="1089671" cy="1089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4672" y="4755995"/>
            <a:ext cx="874959" cy="8749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026" y="4668815"/>
            <a:ext cx="1094788" cy="99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0" y="-138895"/>
            <a:ext cx="12192000" cy="1215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B4C736B-7B46-4D26-B262-E016CDF963E2}"/>
              </a:ext>
            </a:extLst>
          </p:cNvPr>
          <p:cNvSpPr txBox="1"/>
          <p:nvPr/>
        </p:nvSpPr>
        <p:spPr>
          <a:xfrm>
            <a:off x="1917995" y="23629"/>
            <a:ext cx="8038755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2800" spc="140" dirty="0" smtClean="0">
                <a:latin typeface="Arial" panose="020B0604020202020204" pitchFamily="34" charset="0"/>
                <a:cs typeface="Arial" panose="020B0604020202020204" pitchFamily="34" charset="0"/>
                <a:sym typeface="Muller Light"/>
              </a:rPr>
              <a:t>Тимофеева Л.Л. «Формирование </a:t>
            </a:r>
            <a:r>
              <a:rPr lang="ru-RU" sz="2800" spc="140" dirty="0">
                <a:latin typeface="Arial" panose="020B0604020202020204" pitchFamily="34" charset="0"/>
                <a:cs typeface="Arial" panose="020B0604020202020204" pitchFamily="34" charset="0"/>
                <a:sym typeface="Muller Light"/>
              </a:rPr>
              <a:t>культуры безопасности у детей от 3 до 8 </a:t>
            </a:r>
            <a:r>
              <a:rPr lang="ru-RU" sz="2800" spc="140" dirty="0" smtClean="0">
                <a:latin typeface="Arial" panose="020B0604020202020204" pitchFamily="34" charset="0"/>
                <a:cs typeface="Arial" panose="020B0604020202020204" pitchFamily="34" charset="0"/>
                <a:sym typeface="Muller Light"/>
              </a:rPr>
              <a:t>лет»</a:t>
            </a:r>
            <a:endParaRPr kumimoji="0" lang="ru-RU" altLang="ru-RU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Шестиугольник 4">
            <a:extLst>
              <a:ext uri="{FF2B5EF4-FFF2-40B4-BE49-F238E27FC236}">
                <a16:creationId xmlns="" xmlns:a16="http://schemas.microsoft.com/office/drawing/2014/main" id="{F9BD6878-D23E-47DA-8798-C1C785240050}"/>
              </a:ext>
            </a:extLst>
          </p:cNvPr>
          <p:cNvSpPr/>
          <p:nvPr/>
        </p:nvSpPr>
        <p:spPr>
          <a:xfrm>
            <a:off x="3932862" y="2186613"/>
            <a:ext cx="4345326" cy="3745968"/>
          </a:xfrm>
          <a:prstGeom prst="hexagon">
            <a:avLst/>
          </a:prstGeom>
          <a:noFill/>
          <a:ln w="38100" cap="rnd">
            <a:solidFill>
              <a:schemeClr val="bg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  <a:ea typeface="+mn-ea"/>
              <a:cs typeface="+mn-cs"/>
              <a:sym typeface="Arial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94041C20-64AA-41FA-9536-F30B6A555D9D}"/>
              </a:ext>
            </a:extLst>
          </p:cNvPr>
          <p:cNvGrpSpPr/>
          <p:nvPr/>
        </p:nvGrpSpPr>
        <p:grpSpPr>
          <a:xfrm>
            <a:off x="7379305" y="1819139"/>
            <a:ext cx="720000" cy="360000"/>
            <a:chOff x="6899023" y="-89345"/>
            <a:chExt cx="5989293" cy="1858445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="" xmlns:a16="http://schemas.microsoft.com/office/drawing/2014/main" id="{2B966512-681F-4190-BEE0-03C59951E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023" y="-50113"/>
              <a:ext cx="0" cy="1819213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="" xmlns:a16="http://schemas.microsoft.com/office/drawing/2014/main" id="{A80A71E4-9495-463D-8EA6-F9F16ED369F1}"/>
                </a:ext>
              </a:extLst>
            </p:cNvPr>
            <p:cNvCxnSpPr>
              <a:cxnSpLocks/>
            </p:cNvCxnSpPr>
            <p:nvPr/>
          </p:nvCxnSpPr>
          <p:spPr>
            <a:xfrm>
              <a:off x="6899024" y="-89345"/>
              <a:ext cx="5989292" cy="0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D1FD228-9714-4341-AF6C-0FB7A77CDD8F}"/>
              </a:ext>
            </a:extLst>
          </p:cNvPr>
          <p:cNvCxnSpPr>
            <a:cxnSpLocks/>
          </p:cNvCxnSpPr>
          <p:nvPr/>
        </p:nvCxnSpPr>
        <p:spPr>
          <a:xfrm>
            <a:off x="3123951" y="4059597"/>
            <a:ext cx="720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383DB74B-45D8-4E93-9BC3-25F71550EB33}"/>
              </a:ext>
            </a:extLst>
          </p:cNvPr>
          <p:cNvGrpSpPr/>
          <p:nvPr/>
        </p:nvGrpSpPr>
        <p:grpSpPr>
          <a:xfrm flipH="1">
            <a:off x="4160500" y="1811664"/>
            <a:ext cx="720000" cy="360000"/>
            <a:chOff x="6899023" y="-89345"/>
            <a:chExt cx="5989293" cy="1858445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="" xmlns:a16="http://schemas.microsoft.com/office/drawing/2014/main" id="{8A83DDBF-6BFC-43DE-ABD7-885E986F9F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023" y="-50113"/>
              <a:ext cx="0" cy="1819213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="" xmlns:a16="http://schemas.microsoft.com/office/drawing/2014/main" id="{AB6B8BC6-A1D5-45AF-A300-587BB8939634}"/>
                </a:ext>
              </a:extLst>
            </p:cNvPr>
            <p:cNvCxnSpPr>
              <a:cxnSpLocks/>
            </p:cNvCxnSpPr>
            <p:nvPr/>
          </p:nvCxnSpPr>
          <p:spPr>
            <a:xfrm>
              <a:off x="6899024" y="-89345"/>
              <a:ext cx="5989292" cy="0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C8168B13-D073-45B6-801F-B92BB2C2C6E0}"/>
              </a:ext>
            </a:extLst>
          </p:cNvPr>
          <p:cNvGrpSpPr/>
          <p:nvPr/>
        </p:nvGrpSpPr>
        <p:grpSpPr>
          <a:xfrm flipH="1" flipV="1">
            <a:off x="4174092" y="6002310"/>
            <a:ext cx="720000" cy="360000"/>
            <a:chOff x="6899023" y="-89345"/>
            <a:chExt cx="5989293" cy="1858445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AE89C70C-3D86-4E73-834D-7446CE1A30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023" y="-50113"/>
              <a:ext cx="0" cy="1819213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45570012-D55E-4A2A-82D2-515BC7AF1F80}"/>
                </a:ext>
              </a:extLst>
            </p:cNvPr>
            <p:cNvCxnSpPr>
              <a:cxnSpLocks/>
            </p:cNvCxnSpPr>
            <p:nvPr/>
          </p:nvCxnSpPr>
          <p:spPr>
            <a:xfrm>
              <a:off x="6899024" y="-89345"/>
              <a:ext cx="5989292" cy="0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C07A6001-8A90-408D-B1B2-91240B8E857E}"/>
              </a:ext>
            </a:extLst>
          </p:cNvPr>
          <p:cNvGrpSpPr/>
          <p:nvPr/>
        </p:nvGrpSpPr>
        <p:grpSpPr>
          <a:xfrm flipV="1">
            <a:off x="7330550" y="6002181"/>
            <a:ext cx="720000" cy="360000"/>
            <a:chOff x="6899023" y="-89345"/>
            <a:chExt cx="5989293" cy="185844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="" xmlns:a16="http://schemas.microsoft.com/office/drawing/2014/main" id="{A224D37E-F71A-4F37-9734-1889177DE0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023" y="-50113"/>
              <a:ext cx="0" cy="1819213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="" xmlns:a16="http://schemas.microsoft.com/office/drawing/2014/main" id="{C1ECAA5A-F7FF-46BF-846F-47CF25C470E6}"/>
                </a:ext>
              </a:extLst>
            </p:cNvPr>
            <p:cNvCxnSpPr>
              <a:cxnSpLocks/>
            </p:cNvCxnSpPr>
            <p:nvPr/>
          </p:nvCxnSpPr>
          <p:spPr>
            <a:xfrm>
              <a:off x="6899024" y="-89345"/>
              <a:ext cx="5989292" cy="0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sysDot"/>
              <a:round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E58C6AAE-11D2-4E3B-BD8D-276E52F16FCD}"/>
              </a:ext>
            </a:extLst>
          </p:cNvPr>
          <p:cNvCxnSpPr>
            <a:cxnSpLocks/>
          </p:cNvCxnSpPr>
          <p:nvPr/>
        </p:nvCxnSpPr>
        <p:spPr>
          <a:xfrm>
            <a:off x="8307239" y="4059597"/>
            <a:ext cx="720000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8391CFCC-E80D-440A-AC05-BF275CBD2C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150" y="5669094"/>
            <a:ext cx="888569" cy="88856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E9173F5-5FD6-4E2D-A392-F1D6631705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439" y="3579191"/>
            <a:ext cx="749441" cy="74944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7BD067AC-E252-4805-8F3A-BC1F2BAD49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001" y="1248519"/>
            <a:ext cx="803155" cy="80315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5A39069-639A-478E-BF17-4155D922D2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573" y="5981554"/>
            <a:ext cx="814756" cy="81475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5FA1BF4-3DF1-4458-922A-5EE4D2BD4B4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321" y="1296181"/>
            <a:ext cx="888569" cy="888569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916201" y="1226416"/>
            <a:ext cx="226609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анализ ситуаций (естественных, специально созданных, воображаемых), погружение в игровые проблемные ситуации, ситуации морального выбора, общения и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взаимодействия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324002" y="4259652"/>
            <a:ext cx="246096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специализированные упражнения по формированию двигательных умений, которые могут пригодиться в опасных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ситуациях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426080" y="1149480"/>
            <a:ext cx="188545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практическая деятельность детей по решению повседневных трудовых, коммуникативных, интеллектуальных,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творческих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156014" y="4267389"/>
            <a:ext cx="2648807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подвижные игры, упражнения, трудовая и продуктивная деятельность,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инсценирование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и драматизация, игры имитационного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характера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2" name="Еще больше  новых брендов"/>
          <p:cNvSpPr txBox="1"/>
          <p:nvPr/>
        </p:nvSpPr>
        <p:spPr>
          <a:xfrm>
            <a:off x="153307" y="917796"/>
            <a:ext cx="1550167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4138987" y="2401382"/>
            <a:ext cx="3903868" cy="3365403"/>
          </a:xfrm>
          <a:prstGeom prst="hexagon">
            <a:avLst/>
          </a:prstGeom>
          <a:solidFill>
            <a:srgbClr val="008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1.Безопасность </a:t>
            </a:r>
            <a:r>
              <a:rPr lang="ru-RU" dirty="0"/>
              <a:t>в </a:t>
            </a:r>
            <a:r>
              <a:rPr lang="ru-RU" dirty="0" smtClean="0"/>
              <a:t>общении</a:t>
            </a:r>
          </a:p>
          <a:p>
            <a:pPr algn="ctr"/>
            <a:r>
              <a:rPr lang="ru-RU" dirty="0" smtClean="0"/>
              <a:t>2. </a:t>
            </a:r>
            <a:r>
              <a:rPr lang="ru-RU" dirty="0"/>
              <a:t>Безопасность в </a:t>
            </a:r>
            <a:r>
              <a:rPr lang="ru-RU" dirty="0" smtClean="0"/>
              <a:t>помещении</a:t>
            </a:r>
          </a:p>
          <a:p>
            <a:pPr algn="ctr"/>
            <a:r>
              <a:rPr lang="ru-RU" dirty="0" smtClean="0"/>
              <a:t> 3.Природа </a:t>
            </a:r>
            <a:r>
              <a:rPr lang="ru-RU" dirty="0"/>
              <a:t>и </a:t>
            </a:r>
            <a:r>
              <a:rPr lang="ru-RU" dirty="0" smtClean="0"/>
              <a:t>безопасность 4.Безопасность </a:t>
            </a:r>
            <a:r>
              <a:rPr lang="ru-RU" dirty="0"/>
              <a:t>на улице</a:t>
            </a:r>
          </a:p>
        </p:txBody>
      </p:sp>
    </p:spTree>
    <p:extLst>
      <p:ext uri="{BB962C8B-B14F-4D97-AF65-F5344CB8AC3E}">
        <p14:creationId xmlns:p14="http://schemas.microsoft.com/office/powerpoint/2010/main" val="12830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407</Words>
  <Application>Microsoft Office PowerPoint</Application>
  <PresentationFormat>Широкоэкранный</PresentationFormat>
  <Paragraphs>60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Helvetica Light</vt:lpstr>
      <vt:lpstr>Helvetica Neue</vt:lpstr>
      <vt:lpstr>Helvetica Neue Medium</vt:lpstr>
      <vt:lpstr>Muller Bold</vt:lpstr>
      <vt:lpstr>Muller Light</vt:lpstr>
      <vt:lpstr>Phenomena</vt:lpstr>
      <vt:lpstr>Phenomena Light</vt:lpstr>
      <vt:lpstr>Roboto Slab</vt:lpstr>
      <vt:lpstr>Times New Roman</vt:lpstr>
      <vt:lpstr>Тема Office</vt:lpstr>
      <vt:lpstr>21_BasicWhite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Чухланцева Елена Викторовна</cp:lastModifiedBy>
  <cp:revision>252</cp:revision>
  <cp:lastPrinted>2021-09-28T13:58:47Z</cp:lastPrinted>
  <dcterms:created xsi:type="dcterms:W3CDTF">2021-09-20T09:17:18Z</dcterms:created>
  <dcterms:modified xsi:type="dcterms:W3CDTF">2022-09-15T07:07:18Z</dcterms:modified>
</cp:coreProperties>
</file>